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57" r:id="rId4"/>
    <p:sldId id="258" r:id="rId5"/>
    <p:sldId id="259" r:id="rId6"/>
    <p:sldId id="260" r:id="rId7"/>
    <p:sldId id="262" r:id="rId8"/>
    <p:sldId id="263" r:id="rId9"/>
    <p:sldId id="273" r:id="rId10"/>
    <p:sldId id="276" r:id="rId11"/>
    <p:sldId id="264" r:id="rId12"/>
    <p:sldId id="274" r:id="rId13"/>
    <p:sldId id="275" r:id="rId14"/>
    <p:sldId id="279" r:id="rId15"/>
    <p:sldId id="267" r:id="rId16"/>
    <p:sldId id="269" r:id="rId17"/>
    <p:sldId id="271" r:id="rId18"/>
    <p:sldId id="272" r:id="rId19"/>
    <p:sldId id="277" r:id="rId20"/>
    <p:sldId id="278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k Pruim" initials="HP" lastIdx="1" clrIdx="0">
    <p:extLst>
      <p:ext uri="{19B8F6BF-5375-455C-9EA6-DF929625EA0E}">
        <p15:presenceInfo xmlns:p15="http://schemas.microsoft.com/office/powerpoint/2012/main" userId="b6c8af4b48330e6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41" autoAdjust="0"/>
  </p:normalViewPr>
  <p:slideViewPr>
    <p:cSldViewPr snapToGrid="0">
      <p:cViewPr varScale="1">
        <p:scale>
          <a:sx n="108" d="100"/>
          <a:sy n="108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E13CA-97E4-0620-0312-693890AE9D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408144E-1CC7-961B-9F87-CA5B58F6A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52BBA6-FA1B-107D-664F-C9B2FD5F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839E-F226-468D-88E8-50729DE13FBB}" type="datetimeFigureOut">
              <a:rPr lang="nl-NL" smtClean="0"/>
              <a:t>12-2-2026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0902A1-035F-1884-3E86-C7D821159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084FEA-68DE-7F47-D9E1-0FFAC4EC8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B78CC-2891-4BD5-ADB8-505F622E23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563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2F28C9-9518-EA64-C563-87EA3E772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2A7A746-BFE4-A878-3CAB-1F021F16F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32F673-2E83-5571-5AFB-DD97C0632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839E-F226-468D-88E8-50729DE13FBB}" type="datetimeFigureOut">
              <a:rPr lang="nl-NL" smtClean="0"/>
              <a:t>12-2-2026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1EF2D6-F4C7-EAD0-025D-DD7584856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0F22CE-7CC2-5F0D-4D84-A18D04D2F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B78CC-2891-4BD5-ADB8-505F622E23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923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A62EE3F-3E66-1503-D057-F8CB31887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1CBC4B6-D415-62BD-F84A-B511C44BB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8C6927-B745-F54F-368E-43B18C110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839E-F226-468D-88E8-50729DE13FBB}" type="datetimeFigureOut">
              <a:rPr lang="nl-NL" smtClean="0"/>
              <a:t>12-2-2026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47EA17-379D-21F4-001C-98628048E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53BDDC-827E-85FD-9D87-4764E1161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B78CC-2891-4BD5-ADB8-505F622E23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714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2F1DAA-543B-D50A-13CD-86B905420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60CBD8-EB67-B28F-3BAE-F2710D23E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CC16A9-2F08-7A78-8F18-6A87A7966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839E-F226-468D-88E8-50729DE13FBB}" type="datetimeFigureOut">
              <a:rPr lang="nl-NL" smtClean="0"/>
              <a:t>12-2-2026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3F9634-DE30-8C7A-E64B-CE88FA8E4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873F68-A99C-3C22-B971-3CB04D70D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B78CC-2891-4BD5-ADB8-505F622E23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738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B06EE1-08F0-92D2-EDDA-E51555C74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D94BFF-7E52-5123-C9E4-3CA91A410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BA5875-A7C1-9C82-FCF5-23A4538D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839E-F226-468D-88E8-50729DE13FBB}" type="datetimeFigureOut">
              <a:rPr lang="nl-NL" smtClean="0"/>
              <a:t>12-2-2026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C7D136-5AEB-1D20-AF96-1C91DD0C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34999C-6189-A541-EEB7-0B31197E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B78CC-2891-4BD5-ADB8-505F622E23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5708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CA6EE6-D48C-F569-3D6B-91633B6C9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520FD6-FD96-724B-32C2-3988BC92D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09F5F21-E641-635E-1D3E-8124110BA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9322AE4-82C1-402E-D989-92F9E2E31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839E-F226-468D-88E8-50729DE13FBB}" type="datetimeFigureOut">
              <a:rPr lang="nl-NL" smtClean="0"/>
              <a:t>12-2-2026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9F0F944-4834-C0AF-64A6-BFF1785E2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332A660-AA5E-525E-60DD-379D1B850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B78CC-2891-4BD5-ADB8-505F622E23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608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EFF8A8-FCD6-BCBB-AD49-DB4D52645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33A385-0659-A773-6D3E-0B744D06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015F87B-DFA7-235B-D8EF-5FA697C94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C6647FB-9F27-140C-BDE4-A8B641F731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D7D5D7D-E785-F60D-F2A3-75BE2E0BD6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6396EE7-4AB4-7CD3-7DE5-1BA0BB131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839E-F226-468D-88E8-50729DE13FBB}" type="datetimeFigureOut">
              <a:rPr lang="nl-NL" smtClean="0"/>
              <a:t>12-2-2026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36FC23E-08F2-6DBB-E331-8E3B26A8A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6A2D743-3BD5-68E1-19D3-90E66C50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B78CC-2891-4BD5-ADB8-505F622E23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529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FA7CF2-DCAE-697F-F75F-AEA4954F4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828A3D6-2991-B8A6-BA79-F205E03AE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839E-F226-468D-88E8-50729DE13FBB}" type="datetimeFigureOut">
              <a:rPr lang="nl-NL" smtClean="0"/>
              <a:t>12-2-2026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A12390F-F1A4-46DA-DBF0-0024ADD8E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FE600B7-BED6-979F-772B-3621A5254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B78CC-2891-4BD5-ADB8-505F622E23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836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48E590D-D590-1CCE-5940-A8FE4D614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839E-F226-468D-88E8-50729DE13FBB}" type="datetimeFigureOut">
              <a:rPr lang="nl-NL" smtClean="0"/>
              <a:t>12-2-2026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A2A04F8-7CB2-08FA-0291-6C1EF2C23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880F7FC-E64B-2848-147C-E9509C874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B78CC-2891-4BD5-ADB8-505F622E23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463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07D2F4-91AB-2575-0D7D-DCC19DE22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BE3852-6992-6F31-3B75-389ECD1C5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87628B3-ED4A-A99C-C1AD-022ED8995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A6FD5A2-CBEB-FCFC-78CF-24B16D4F7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839E-F226-468D-88E8-50729DE13FBB}" type="datetimeFigureOut">
              <a:rPr lang="nl-NL" smtClean="0"/>
              <a:t>12-2-2026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E93304A-118F-35E2-FA89-48EAAE5C4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A6B806F-E7C9-0314-8EB9-F0D756110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B78CC-2891-4BD5-ADB8-505F622E23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0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D7E5D-955F-E75A-F9E0-762A1F0E7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3408196-5810-6AD5-AC9F-30DDDE3BA7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7788E5-75B8-F145-237F-AEE66D859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63C2F68-74ED-1B01-E704-A4CF13919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839E-F226-468D-88E8-50729DE13FBB}" type="datetimeFigureOut">
              <a:rPr lang="nl-NL" smtClean="0"/>
              <a:t>12-2-2026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4E2C785-5710-F35C-BF0C-1B13A787B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A48F3EE-1A4D-D066-E571-57D3BEF43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B78CC-2891-4BD5-ADB8-505F622E23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250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1FEB784-DAEA-2312-2923-81859F02D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273A60-2EDE-7FAF-C0BA-AAD0CDCB0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195D02-23D9-9B22-0307-552CCFDB7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49839E-F226-468D-88E8-50729DE13FBB}" type="datetimeFigureOut">
              <a:rPr lang="nl-NL" smtClean="0"/>
              <a:t>12-2-2026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B1A4A9-553B-9DF8-C1AA-D26BD6B5C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0BDC58-0F36-F94F-D55D-1D3D478C0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B78CC-2891-4BD5-ADB8-505F622E23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24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D1BF4A-B527-F23D-14D8-B022E245C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16" y="239697"/>
            <a:ext cx="10963184" cy="719091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Parochie- infoavond 12 februari 2026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0761BE-2C92-DB84-8CB9-A68A8B045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16" y="1331650"/>
            <a:ext cx="10963183" cy="55263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4100" dirty="0">
                <a:solidFill>
                  <a:schemeClr val="accent1">
                    <a:lumMod val="50000"/>
                  </a:schemeClr>
                </a:solidFill>
              </a:rPr>
              <a:t>Welkom &amp; Opening </a:t>
            </a:r>
          </a:p>
          <a:p>
            <a:pPr marL="0" indent="0">
              <a:buNone/>
            </a:pPr>
            <a:r>
              <a:rPr lang="nl-NL" sz="4100" dirty="0">
                <a:solidFill>
                  <a:schemeClr val="accent1">
                    <a:lumMod val="50000"/>
                  </a:schemeClr>
                </a:solidFill>
              </a:rPr>
              <a:t>Aanleiding voor deze parochie- infoavond</a:t>
            </a:r>
          </a:p>
          <a:p>
            <a:pPr marL="0" indent="0">
              <a:buNone/>
            </a:pPr>
            <a:r>
              <a:rPr lang="nl-NL" sz="4100" dirty="0">
                <a:solidFill>
                  <a:schemeClr val="accent1">
                    <a:lumMod val="50000"/>
                  </a:schemeClr>
                </a:solidFill>
              </a:rPr>
              <a:t>Vieringen tot en na 1 januari 2027</a:t>
            </a:r>
          </a:p>
          <a:p>
            <a:pPr marL="0" indent="0">
              <a:buNone/>
            </a:pPr>
            <a:r>
              <a:rPr lang="nl-NL" sz="4100" dirty="0">
                <a:solidFill>
                  <a:schemeClr val="accent1">
                    <a:lumMod val="50000"/>
                  </a:schemeClr>
                </a:solidFill>
              </a:rPr>
              <a:t>Kerken gesloten per 1 januari 2027 &amp; Toelichting</a:t>
            </a:r>
          </a:p>
          <a:p>
            <a:pPr marL="0" indent="0">
              <a:buNone/>
            </a:pPr>
            <a:r>
              <a:rPr lang="nl-NL" sz="4100" dirty="0">
                <a:solidFill>
                  <a:schemeClr val="accent1">
                    <a:lumMod val="50000"/>
                  </a:schemeClr>
                </a:solidFill>
              </a:rPr>
              <a:t>Kerken open per 1 januari 2027 &amp; Toelichting</a:t>
            </a:r>
          </a:p>
          <a:p>
            <a:pPr marL="0" indent="0">
              <a:buNone/>
            </a:pPr>
            <a:r>
              <a:rPr lang="nl-NL" sz="4100" dirty="0">
                <a:solidFill>
                  <a:schemeClr val="accent1">
                    <a:lumMod val="50000"/>
                  </a:schemeClr>
                </a:solidFill>
              </a:rPr>
              <a:t>Toelichting op herinrichting geloofsgemeenschappen</a:t>
            </a:r>
          </a:p>
          <a:p>
            <a:pPr marL="0" indent="0">
              <a:buNone/>
            </a:pPr>
            <a:r>
              <a:rPr lang="nl-NL" sz="4100" dirty="0">
                <a:solidFill>
                  <a:schemeClr val="accent1">
                    <a:lumMod val="50000"/>
                  </a:schemeClr>
                </a:solidFill>
              </a:rPr>
              <a:t>Verkoop panden en gronden</a:t>
            </a:r>
          </a:p>
          <a:p>
            <a:pPr marL="0" indent="0">
              <a:buNone/>
            </a:pPr>
            <a:r>
              <a:rPr lang="nl-NL" sz="4100" dirty="0">
                <a:solidFill>
                  <a:schemeClr val="accent1">
                    <a:lumMod val="50000"/>
                  </a:schemeClr>
                </a:solidFill>
              </a:rPr>
              <a:t>Beheersplan Parochiehuis Musselkanaal</a:t>
            </a:r>
          </a:p>
          <a:p>
            <a:pPr marL="0" indent="0">
              <a:buNone/>
            </a:pPr>
            <a:r>
              <a:rPr lang="nl-NL" sz="4100" dirty="0">
                <a:solidFill>
                  <a:schemeClr val="accent1">
                    <a:lumMod val="50000"/>
                  </a:schemeClr>
                </a:solidFill>
              </a:rPr>
              <a:t>Financiën &gt; Pauze (sheet met cijfers)</a:t>
            </a:r>
          </a:p>
          <a:p>
            <a:pPr marL="0" indent="0">
              <a:buNone/>
            </a:pPr>
            <a:r>
              <a:rPr lang="nl-NL" sz="4100" dirty="0">
                <a:solidFill>
                  <a:schemeClr val="accent1">
                    <a:lumMod val="50000"/>
                  </a:schemeClr>
                </a:solidFill>
              </a:rPr>
              <a:t>Vragen en antwoorden (mits mogelijk)</a:t>
            </a:r>
          </a:p>
          <a:p>
            <a:pPr marL="0" indent="0">
              <a:buNone/>
            </a:pPr>
            <a:r>
              <a:rPr lang="nl-NL" sz="4100" dirty="0">
                <a:solidFill>
                  <a:schemeClr val="accent1">
                    <a:lumMod val="50000"/>
                  </a:schemeClr>
                </a:solidFill>
              </a:rPr>
              <a:t>Vervolg stappen parochiebestuur &amp;  geloofsgem.</a:t>
            </a:r>
          </a:p>
          <a:p>
            <a:pPr marL="0" indent="0">
              <a:buNone/>
            </a:pPr>
            <a:r>
              <a:rPr lang="nl-NL" sz="4100" dirty="0">
                <a:solidFill>
                  <a:schemeClr val="accent1">
                    <a:lumMod val="50000"/>
                  </a:schemeClr>
                </a:solidFill>
              </a:rPr>
              <a:t>Afsluiting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7442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EF7FD-0ABA-BC18-AC85-1D523F477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Open kerken per 1 januari 2027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2C0DA7-E33D-8118-FFA6-EED227584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10" y="1825625"/>
            <a:ext cx="11238390" cy="4351338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r>
              <a:rPr lang="nl-NL" sz="2000" b="1" dirty="0"/>
              <a:t>Maria ten Hemelopneming	St. Joseph	              St. Willibrordus</a:t>
            </a:r>
          </a:p>
          <a:p>
            <a:pPr marL="0" indent="0">
              <a:buNone/>
            </a:pPr>
            <a:r>
              <a:rPr lang="nl-NL" sz="2000" b="1" dirty="0"/>
              <a:t>Stadskanaal			Zandberg	              Ter Apel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Picture 2" descr="Stadskanaal | Plaats | Kerkpagina">
            <a:extLst>
              <a:ext uri="{FF2B5EF4-FFF2-40B4-BE49-F238E27FC236}">
                <a16:creationId xmlns:a16="http://schemas.microsoft.com/office/drawing/2014/main" id="{10D05F5B-2E42-5D6B-C1A8-0AE671734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0" y="2036874"/>
            <a:ext cx="1998210" cy="299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Zandberg - Kerklaan 23 - Sint Jozefkerk | Rijksdienst voor het Cultureel  Erfgoed">
            <a:extLst>
              <a:ext uri="{FF2B5EF4-FFF2-40B4-BE49-F238E27FC236}">
                <a16:creationId xmlns:a16="http://schemas.microsoft.com/office/drawing/2014/main" id="{BA7CBB17-90E0-E417-96C8-3725AEFC3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29" y="2036874"/>
            <a:ext cx="1998210" cy="299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t. Willibrorduskerk Ter Apel - Open Monumentendag">
            <a:extLst>
              <a:ext uri="{FF2B5EF4-FFF2-40B4-BE49-F238E27FC236}">
                <a16:creationId xmlns:a16="http://schemas.microsoft.com/office/drawing/2014/main" id="{CC9DAD52-B520-2818-6915-A891DAB29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721" y="2054666"/>
            <a:ext cx="4161334" cy="284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293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CC2A52-0A18-3217-AF7B-96420CBB6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53" y="249716"/>
            <a:ext cx="11070546" cy="709072"/>
          </a:xfrm>
        </p:spPr>
        <p:txBody>
          <a:bodyPr>
            <a:normAutofit fontScale="90000"/>
          </a:bodyPr>
          <a:lstStyle/>
          <a:p>
            <a:br>
              <a:rPr lang="nl-NL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Toelichting open kerken per 1 januari 2027</a:t>
            </a:r>
            <a:br>
              <a:rPr lang="nl-NL" dirty="0">
                <a:solidFill>
                  <a:schemeClr val="accent1">
                    <a:lumMod val="50000"/>
                  </a:schemeClr>
                </a:solidFill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AD00FD-71FD-C95B-E2A1-98F11DC2F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53" y="1180730"/>
            <a:ext cx="11132690" cy="5548543"/>
          </a:xfrm>
        </p:spPr>
        <p:txBody>
          <a:bodyPr/>
          <a:lstStyle/>
          <a:p>
            <a:pPr marL="0" indent="0">
              <a:buNone/>
            </a:pPr>
            <a:r>
              <a:rPr lang="nl-NL" sz="3200" b="1" dirty="0">
                <a:solidFill>
                  <a:schemeClr val="accent1">
                    <a:lumMod val="50000"/>
                  </a:schemeClr>
                </a:solidFill>
              </a:rPr>
              <a:t>Goedkeuringsbrief</a:t>
            </a:r>
            <a:r>
              <a:rPr lang="nl-NL" sz="3200" dirty="0">
                <a:solidFill>
                  <a:schemeClr val="accent1">
                    <a:lumMod val="50000"/>
                  </a:schemeClr>
                </a:solidFill>
              </a:rPr>
              <a:t> bisdom d.d. 04 december 2025:</a:t>
            </a:r>
          </a:p>
          <a:p>
            <a:pPr marL="0" indent="0">
              <a:buNone/>
            </a:pPr>
            <a:r>
              <a:rPr lang="nl-NL" sz="3200" dirty="0"/>
              <a:t>* sleutelpositie kerken Stadskanaal en Ter Apel;</a:t>
            </a:r>
          </a:p>
          <a:p>
            <a:pPr marL="0" indent="0">
              <a:buNone/>
            </a:pPr>
            <a:r>
              <a:rPr lang="nl-NL" sz="3200" dirty="0"/>
              <a:t>* Beide kerken (en Parochiehuis Ter Apel) </a:t>
            </a:r>
            <a:r>
              <a:rPr lang="nl-NL" sz="3200" dirty="0" err="1"/>
              <a:t>jaarl</a:t>
            </a:r>
            <a:r>
              <a:rPr lang="nl-NL" sz="3200" dirty="0"/>
              <a:t>. monitoren</a:t>
            </a:r>
          </a:p>
          <a:p>
            <a:pPr marL="0" indent="0">
              <a:buNone/>
            </a:pPr>
            <a:r>
              <a:rPr lang="nl-NL" sz="3200" dirty="0"/>
              <a:t>* St. Josephkerk Zandberg historisch sterke positie;</a:t>
            </a:r>
          </a:p>
          <a:p>
            <a:pPr marL="0" indent="0">
              <a:buNone/>
            </a:pPr>
            <a:r>
              <a:rPr lang="nl-NL" sz="3200" dirty="0"/>
              <a:t>* jaarlijks monitoren</a:t>
            </a:r>
          </a:p>
          <a:p>
            <a:pPr marL="0" indent="0">
              <a:buNone/>
            </a:pPr>
            <a:r>
              <a:rPr lang="nl-NL" sz="3200" dirty="0"/>
              <a:t>* tussenrapportage eind 2027</a:t>
            </a:r>
          </a:p>
          <a:p>
            <a:pPr marL="0" indent="0">
              <a:buNone/>
            </a:pPr>
            <a:r>
              <a:rPr lang="nl-NL" sz="3200" dirty="0"/>
              <a:t>* 2029 ev. toekomstvisie bijstellen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5922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CA6F63-8D29-3609-BA90-9F97D2D3E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Toelichting herinrichting geloofsgem.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3AC720-D455-9454-5DF1-6D2BFC0EA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l-NL" sz="11200" dirty="0"/>
              <a:t>Mogelijkheid bieden kerkgang:</a:t>
            </a:r>
          </a:p>
          <a:p>
            <a:pPr marL="0" indent="0">
              <a:buNone/>
            </a:pPr>
            <a:r>
              <a:rPr lang="nl-NL" sz="11200" dirty="0"/>
              <a:t>St. Josephkerk te Zandberg (kortste afstand).</a:t>
            </a:r>
          </a:p>
          <a:p>
            <a:pPr>
              <a:buFontTx/>
              <a:buChar char="-"/>
            </a:pPr>
            <a:endParaRPr lang="nl-NL" sz="11200" dirty="0"/>
          </a:p>
          <a:p>
            <a:pPr marL="0" indent="0">
              <a:buNone/>
            </a:pPr>
            <a:r>
              <a:rPr lang="nl-NL" sz="11200" dirty="0"/>
              <a:t>Herinrichting geloofsgemeenschap i.c.m.</a:t>
            </a:r>
          </a:p>
          <a:p>
            <a:pPr marL="0" indent="0">
              <a:buNone/>
            </a:pPr>
            <a:r>
              <a:rPr lang="nl-NL" sz="11200" dirty="0"/>
              <a:t>St. Josephkerk te Zandberg :</a:t>
            </a:r>
          </a:p>
          <a:p>
            <a:pPr marL="0" indent="0">
              <a:buNone/>
            </a:pPr>
            <a:r>
              <a:rPr lang="nl-NL" sz="11200" dirty="0"/>
              <a:t>* </a:t>
            </a:r>
            <a:r>
              <a:rPr lang="nl-NL" sz="11200" b="1" dirty="0"/>
              <a:t>liturgie</a:t>
            </a:r>
            <a:r>
              <a:rPr lang="nl-NL" sz="11200" dirty="0"/>
              <a:t> (kosters, </a:t>
            </a:r>
            <a:r>
              <a:rPr lang="nl-NL" sz="11200" dirty="0" err="1"/>
              <a:t>bloemsch</a:t>
            </a:r>
            <a:r>
              <a:rPr lang="nl-NL" sz="11200" dirty="0"/>
              <a:t>., </a:t>
            </a:r>
            <a:r>
              <a:rPr lang="nl-NL" sz="11200" dirty="0" err="1"/>
              <a:t>kerksch</a:t>
            </a:r>
            <a:r>
              <a:rPr lang="nl-NL" sz="11200" dirty="0"/>
              <a:t>./ </a:t>
            </a:r>
            <a:r>
              <a:rPr lang="nl-NL" sz="11200" dirty="0" err="1"/>
              <a:t>lect</a:t>
            </a:r>
            <a:r>
              <a:rPr lang="nl-NL" sz="11200" dirty="0"/>
              <a:t>. /</a:t>
            </a:r>
            <a:r>
              <a:rPr lang="nl-NL" sz="11200" dirty="0" err="1"/>
              <a:t>misd</a:t>
            </a:r>
            <a:r>
              <a:rPr lang="nl-NL" sz="11200" dirty="0"/>
              <a:t>./ koren……)</a:t>
            </a:r>
          </a:p>
          <a:p>
            <a:pPr marL="0" indent="0">
              <a:buNone/>
            </a:pPr>
            <a:r>
              <a:rPr lang="nl-NL" sz="11200" dirty="0"/>
              <a:t>* </a:t>
            </a:r>
            <a:r>
              <a:rPr lang="nl-NL" sz="11200" b="1" dirty="0" err="1"/>
              <a:t>diakonie</a:t>
            </a:r>
            <a:r>
              <a:rPr lang="nl-NL" sz="11200" dirty="0"/>
              <a:t> (</a:t>
            </a:r>
            <a:r>
              <a:rPr lang="nl-NL" sz="11200" dirty="0" err="1"/>
              <a:t>zieken&amp;oud</a:t>
            </a:r>
            <a:r>
              <a:rPr lang="nl-NL" sz="11200" dirty="0"/>
              <a:t>. bezoek……)</a:t>
            </a:r>
          </a:p>
          <a:p>
            <a:pPr marL="0" indent="0">
              <a:buNone/>
            </a:pPr>
            <a:r>
              <a:rPr lang="nl-NL" sz="11200" dirty="0"/>
              <a:t>* </a:t>
            </a:r>
            <a:r>
              <a:rPr lang="nl-NL" sz="11200" b="1" dirty="0"/>
              <a:t>catechese</a:t>
            </a:r>
            <a:r>
              <a:rPr lang="nl-NL" sz="11200" dirty="0"/>
              <a:t> (</a:t>
            </a:r>
            <a:r>
              <a:rPr lang="nl-NL" sz="11200" dirty="0" err="1"/>
              <a:t>doopvoorber</a:t>
            </a:r>
            <a:r>
              <a:rPr lang="nl-NL" sz="11200" dirty="0"/>
              <a:t>., 1</a:t>
            </a:r>
            <a:r>
              <a:rPr lang="nl-NL" sz="11200" baseline="30000" dirty="0"/>
              <a:t>e</a:t>
            </a:r>
            <a:r>
              <a:rPr lang="nl-NL" sz="11200" dirty="0"/>
              <a:t> </a:t>
            </a:r>
            <a:r>
              <a:rPr lang="nl-NL" sz="11200" dirty="0" err="1"/>
              <a:t>comm</a:t>
            </a:r>
            <a:r>
              <a:rPr lang="nl-NL" sz="11200" dirty="0"/>
              <a:t>., vormsel…..)</a:t>
            </a:r>
          </a:p>
          <a:p>
            <a:pPr marL="0" indent="0">
              <a:buNone/>
            </a:pPr>
            <a:r>
              <a:rPr lang="nl-NL" sz="11200" b="1" dirty="0"/>
              <a:t>* gemeenschapsvorming</a:t>
            </a:r>
            <a:r>
              <a:rPr lang="nl-NL" sz="11200" dirty="0"/>
              <a:t> i.h.a. </a:t>
            </a:r>
          </a:p>
          <a:p>
            <a:pPr marL="0" indent="0">
              <a:buNone/>
            </a:pPr>
            <a:r>
              <a:rPr lang="nl-NL" sz="11200" dirty="0"/>
              <a:t>   (</a:t>
            </a:r>
            <a:r>
              <a:rPr lang="nl-NL" sz="11200" dirty="0" err="1"/>
              <a:t>patr.feest</a:t>
            </a:r>
            <a:r>
              <a:rPr lang="nl-NL" sz="11200" dirty="0"/>
              <a:t>./ kerst/ </a:t>
            </a:r>
            <a:r>
              <a:rPr lang="nl-NL" sz="11200" dirty="0" err="1"/>
              <a:t>jaarw</a:t>
            </a:r>
            <a:r>
              <a:rPr lang="nl-NL" sz="11200" dirty="0"/>
              <a:t>./KBO/KVG/.…)</a:t>
            </a:r>
          </a:p>
          <a:p>
            <a:pPr marL="0" indent="0">
              <a:buNone/>
            </a:pPr>
            <a:endParaRPr lang="nl-NL" sz="5100" dirty="0"/>
          </a:p>
          <a:p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0967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548C44-4031-DF70-2599-9C00D7B1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72" y="365125"/>
            <a:ext cx="10819228" cy="1325563"/>
          </a:xfrm>
        </p:spPr>
        <p:txBody>
          <a:bodyPr/>
          <a:lstStyle/>
          <a:p>
            <a:r>
              <a:rPr lang="nl-NL" dirty="0"/>
              <a:t>Verkoop panden en gronden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C083BB-C740-1815-423E-4C3686BEB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825624"/>
            <a:ext cx="10819228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u="sng" dirty="0">
                <a:solidFill>
                  <a:schemeClr val="accent1">
                    <a:lumMod val="50000"/>
                  </a:schemeClr>
                </a:solidFill>
              </a:rPr>
              <a:t>Goedkeuringsbrief</a:t>
            </a:r>
            <a:r>
              <a:rPr lang="nl-NL" u="sng" dirty="0">
                <a:solidFill>
                  <a:schemeClr val="accent1">
                    <a:lumMod val="50000"/>
                  </a:schemeClr>
                </a:solidFill>
              </a:rPr>
              <a:t> bisdom d.d. 04 december 2025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Verkoopproces starten uiterlijk 31 december 2026:</a:t>
            </a:r>
          </a:p>
          <a:p>
            <a:pPr marL="0" indent="0">
              <a:buNone/>
            </a:pPr>
            <a:r>
              <a:rPr lang="nl-NL" dirty="0"/>
              <a:t>* grond naast Schoollaan 4 (Musselkanaal);</a:t>
            </a:r>
          </a:p>
          <a:p>
            <a:pPr marL="0" indent="0">
              <a:buNone/>
            </a:pPr>
            <a:r>
              <a:rPr lang="nl-NL" dirty="0"/>
              <a:t>* perceel Onstwedde C (Musselkanaal);</a:t>
            </a:r>
          </a:p>
          <a:p>
            <a:pPr marL="0" indent="0">
              <a:buNone/>
            </a:pPr>
            <a:r>
              <a:rPr lang="nl-NL" dirty="0"/>
              <a:t>* perceel Onstwedde B (Stadskanaal);</a:t>
            </a:r>
          </a:p>
          <a:p>
            <a:pPr marL="0" indent="0">
              <a:buNone/>
            </a:pPr>
            <a:r>
              <a:rPr lang="nl-NL" dirty="0"/>
              <a:t>* Parcival met bijbehorende gronden (Zandberg);</a:t>
            </a:r>
          </a:p>
          <a:p>
            <a:pPr marL="0" indent="0">
              <a:buNone/>
            </a:pPr>
            <a:r>
              <a:rPr lang="nl-NL" dirty="0"/>
              <a:t>* St. Luciahuis met bijbehorende gronden (Ter Apel);</a:t>
            </a:r>
          </a:p>
          <a:p>
            <a:pPr marL="0" indent="0">
              <a:buNone/>
            </a:pPr>
            <a:r>
              <a:rPr lang="nl-NL" dirty="0"/>
              <a:t>* perceel Klein (Ter Apel).</a:t>
            </a:r>
          </a:p>
          <a:p>
            <a:endParaRPr lang="nl-NL" dirty="0"/>
          </a:p>
          <a:p>
            <a:r>
              <a:rPr lang="nl-NL" u="sng" dirty="0"/>
              <a:t>Beheersplan</a:t>
            </a:r>
            <a:r>
              <a:rPr lang="nl-NL" dirty="0"/>
              <a:t> Parochiehuis Musselkanaal.</a:t>
            </a:r>
          </a:p>
        </p:txBody>
      </p:sp>
    </p:spTree>
    <p:extLst>
      <p:ext uri="{BB962C8B-B14F-4D97-AF65-F5344CB8AC3E}">
        <p14:creationId xmlns:p14="http://schemas.microsoft.com/office/powerpoint/2010/main" val="1411328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8C2F15-18D5-29E5-56DD-38EA104EB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54745"/>
            <a:ext cx="11353800" cy="844061"/>
          </a:xfrm>
        </p:spPr>
        <p:txBody>
          <a:bodyPr>
            <a:normAutofit fontScale="90000"/>
          </a:bodyPr>
          <a:lstStyle/>
          <a:p>
            <a:br>
              <a:rPr lang="nl-NL" u="sng" dirty="0"/>
            </a:br>
            <a:r>
              <a:rPr lang="nl-NL" sz="4900" dirty="0"/>
              <a:t>Beheersplan Parochiehuis Musselkanaal</a:t>
            </a:r>
            <a:br>
              <a:rPr lang="nl-NL" sz="4900" dirty="0"/>
            </a:br>
            <a:endParaRPr lang="nl-NL" sz="49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F3249F-5DC8-1D0E-4821-3148BB35D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8806"/>
            <a:ext cx="11353800" cy="58591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Voorwaarden:</a:t>
            </a:r>
          </a:p>
          <a:p>
            <a:pPr marL="0" indent="0">
              <a:buNone/>
            </a:pPr>
            <a:r>
              <a:rPr lang="nl-NL" dirty="0"/>
              <a:t>* uiterlijk 1 jaar na datum opdrachtbrief bisdom is een beheersplan</a:t>
            </a:r>
          </a:p>
          <a:p>
            <a:pPr marL="0" indent="0">
              <a:buNone/>
            </a:pPr>
            <a:r>
              <a:rPr lang="nl-NL" dirty="0"/>
              <a:t>   ontvangen voor het operationeel bedrijven en onderhouden van</a:t>
            </a:r>
          </a:p>
          <a:p>
            <a:pPr marL="0" indent="0">
              <a:buNone/>
            </a:pPr>
            <a:r>
              <a:rPr lang="nl-NL" dirty="0"/>
              <a:t>   het parochiehuis inclusief een sluitende begroting met batig saldo</a:t>
            </a:r>
          </a:p>
          <a:p>
            <a:pPr marL="0" indent="0">
              <a:buNone/>
            </a:pPr>
            <a:r>
              <a:rPr lang="nl-NL" dirty="0"/>
              <a:t>   (minimaal EUR 5.000, -);</a:t>
            </a:r>
          </a:p>
          <a:p>
            <a:pPr marL="0" indent="0">
              <a:buNone/>
            </a:pPr>
            <a:r>
              <a:rPr lang="nl-NL" dirty="0"/>
              <a:t>* uiterlijk 2 jaar na datum opdrachtbrief bisdom dient er een, met</a:t>
            </a:r>
          </a:p>
          <a:p>
            <a:pPr marL="0" indent="0">
              <a:buNone/>
            </a:pPr>
            <a:r>
              <a:rPr lang="nl-NL" dirty="0"/>
              <a:t>   het parochiebestuur,  goedgekeurd beheersplan inclusief begroting</a:t>
            </a:r>
          </a:p>
          <a:p>
            <a:pPr marL="0" indent="0">
              <a:buNone/>
            </a:pPr>
            <a:r>
              <a:rPr lang="nl-NL" dirty="0"/>
              <a:t>   overeengekomen te zijn;</a:t>
            </a:r>
          </a:p>
          <a:p>
            <a:pPr marL="0" indent="0">
              <a:buNone/>
            </a:pPr>
            <a:r>
              <a:rPr lang="nl-NL" dirty="0"/>
              <a:t>* bij het in gebreke blijven door de beheersorganisatie, binnen hetgeen</a:t>
            </a:r>
          </a:p>
          <a:p>
            <a:pPr marL="0" indent="0">
              <a:buNone/>
            </a:pPr>
            <a:r>
              <a:rPr lang="nl-NL" dirty="0"/>
              <a:t>   is overeengekomen, geldt een periode van 1 kalenderjaar om</a:t>
            </a:r>
          </a:p>
          <a:p>
            <a:pPr marL="0" indent="0">
              <a:buNone/>
            </a:pPr>
            <a:r>
              <a:rPr lang="nl-NL" dirty="0"/>
              <a:t>   aantoonbaar herstel te realiseren.</a:t>
            </a:r>
          </a:p>
          <a:p>
            <a:pPr marL="0" indent="0">
              <a:buNone/>
            </a:pPr>
            <a:r>
              <a:rPr lang="nl-NL" dirty="0"/>
              <a:t>* bij het uitblijven van dit aantoonbaar herstel, volgt sluiting en verkoop </a:t>
            </a:r>
          </a:p>
          <a:p>
            <a:pPr marL="0" indent="0">
              <a:buNone/>
            </a:pPr>
            <a:r>
              <a:rPr lang="nl-NL" dirty="0"/>
              <a:t>   van het Parochiehuis   binnen een ½  jaar na de verstreken</a:t>
            </a:r>
          </a:p>
          <a:p>
            <a:pPr marL="0" indent="0">
              <a:buNone/>
            </a:pPr>
            <a:r>
              <a:rPr lang="nl-NL" dirty="0"/>
              <a:t>   hersteltermijn.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880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9F474-925F-21FE-0869-E9A7F86E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Financiën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A5320826-6137-7D74-5EDD-107D16CEE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0" y="1474932"/>
            <a:ext cx="9309864" cy="3908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8155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48FDA2-653B-355A-9F12-3E3B87D67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2" y="365125"/>
            <a:ext cx="10692618" cy="633681"/>
          </a:xfrm>
        </p:spPr>
        <p:txBody>
          <a:bodyPr>
            <a:normAutofit fontScale="90000"/>
          </a:bodyPr>
          <a:lstStyle/>
          <a:p>
            <a:r>
              <a:rPr lang="nl-NL" dirty="0"/>
              <a:t>Pauze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6EE120-AE4B-6092-9C4B-E9BD1FC03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183" y="1097280"/>
            <a:ext cx="10692618" cy="5655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Afgelopen 10 jaar: </a:t>
            </a:r>
          </a:p>
          <a:p>
            <a:pPr marL="0" indent="0">
              <a:buNone/>
            </a:pPr>
            <a:r>
              <a:rPr lang="nl-NL" b="1" dirty="0"/>
              <a:t>* 115</a:t>
            </a:r>
            <a:r>
              <a:rPr lang="nl-NL" dirty="0"/>
              <a:t> mensen gedoopt</a:t>
            </a:r>
          </a:p>
          <a:p>
            <a:pPr marL="0" indent="0">
              <a:buNone/>
            </a:pPr>
            <a:r>
              <a:rPr lang="nl-NL" dirty="0"/>
              <a:t>* 14 volwassenen toegetreden</a:t>
            </a:r>
          </a:p>
          <a:p>
            <a:pPr marL="0" indent="0">
              <a:buNone/>
            </a:pPr>
            <a:r>
              <a:rPr lang="nl-NL" dirty="0"/>
              <a:t>* 149 mensen </a:t>
            </a:r>
            <a:r>
              <a:rPr lang="nl-NL" dirty="0" err="1"/>
              <a:t>sacr</a:t>
            </a:r>
            <a:r>
              <a:rPr lang="nl-NL" dirty="0"/>
              <a:t>. van de Eucharistie -1</a:t>
            </a:r>
            <a:r>
              <a:rPr lang="nl-NL" baseline="30000" dirty="0"/>
              <a:t>e</a:t>
            </a:r>
            <a:r>
              <a:rPr lang="nl-NL" dirty="0"/>
              <a:t> </a:t>
            </a:r>
            <a:r>
              <a:rPr lang="nl-NL" dirty="0" err="1"/>
              <a:t>comm</a:t>
            </a:r>
            <a:r>
              <a:rPr lang="nl-NL" dirty="0"/>
              <a:t>. </a:t>
            </a:r>
          </a:p>
          <a:p>
            <a:pPr marL="0" indent="0">
              <a:buNone/>
            </a:pPr>
            <a:r>
              <a:rPr lang="nl-NL" dirty="0"/>
              <a:t>* 154 mensen </a:t>
            </a:r>
            <a:r>
              <a:rPr lang="nl-NL" dirty="0" err="1"/>
              <a:t>sacr</a:t>
            </a:r>
            <a:r>
              <a:rPr lang="nl-NL" dirty="0"/>
              <a:t>. v/h Vormsel</a:t>
            </a:r>
          </a:p>
          <a:p>
            <a:pPr marL="0" indent="0">
              <a:buNone/>
            </a:pPr>
            <a:r>
              <a:rPr lang="nl-NL" dirty="0"/>
              <a:t>* 20 echtparen sacrament v/h Huwelijk</a:t>
            </a:r>
          </a:p>
          <a:p>
            <a:pPr marL="0" indent="0">
              <a:buNone/>
            </a:pPr>
            <a:r>
              <a:rPr lang="nl-NL" dirty="0"/>
              <a:t>* 185 mensen ziekenzalving (voorafgaand aan uitvaart)</a:t>
            </a:r>
          </a:p>
          <a:p>
            <a:pPr marL="0" indent="0">
              <a:buNone/>
            </a:pPr>
            <a:r>
              <a:rPr lang="nl-NL" dirty="0"/>
              <a:t>* 27 mensen ziekenzegen</a:t>
            </a:r>
          </a:p>
          <a:p>
            <a:pPr marL="0" indent="0">
              <a:buNone/>
            </a:pPr>
            <a:r>
              <a:rPr lang="nl-NL" dirty="0"/>
              <a:t>* </a:t>
            </a:r>
            <a:r>
              <a:rPr lang="nl-NL" b="1" dirty="0"/>
              <a:t>551</a:t>
            </a:r>
            <a:r>
              <a:rPr lang="nl-NL" dirty="0"/>
              <a:t> uitvaarten</a:t>
            </a:r>
          </a:p>
          <a:p>
            <a:pPr marL="0" indent="0">
              <a:buNone/>
            </a:pPr>
            <a:r>
              <a:rPr lang="nl-NL" dirty="0"/>
              <a:t>* </a:t>
            </a:r>
            <a:r>
              <a:rPr lang="nl-NL" b="1" dirty="0"/>
              <a:t>90</a:t>
            </a:r>
            <a:r>
              <a:rPr lang="nl-NL" dirty="0"/>
              <a:t> mensen uitgeschreven (off. </a:t>
            </a:r>
            <a:r>
              <a:rPr lang="nl-NL" dirty="0" err="1"/>
              <a:t>Akt</a:t>
            </a:r>
            <a:r>
              <a:rPr lang="nl-NL" dirty="0"/>
              <a:t>).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9119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0C536-96C7-CDF6-9D91-B910CB1F3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FC4D02-0219-A008-9432-755943076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				</a:t>
            </a:r>
            <a:r>
              <a:rPr lang="nl-NL" sz="8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53358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1E0506-6087-FFC4-EF65-90E19A263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30" y="365126"/>
            <a:ext cx="10931769" cy="638052"/>
          </a:xfrm>
        </p:spPr>
        <p:txBody>
          <a:bodyPr>
            <a:normAutofit fontScale="90000"/>
          </a:bodyPr>
          <a:lstStyle/>
          <a:p>
            <a:r>
              <a:rPr lang="nl-NL" dirty="0"/>
              <a:t>Vervolgstappen parochiebestuur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DADD83-2886-F78F-31F8-D7C0DAC49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29" y="1003178"/>
            <a:ext cx="11012352" cy="59258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I.o.m. redactie Venae:</a:t>
            </a:r>
          </a:p>
          <a:p>
            <a:pPr marL="0" indent="0">
              <a:buNone/>
            </a:pPr>
            <a:r>
              <a:rPr lang="nl-NL" dirty="0"/>
              <a:t>* opnemen in de Venae van maart: </a:t>
            </a:r>
          </a:p>
          <a:p>
            <a:pPr marL="0" indent="0">
              <a:buNone/>
            </a:pPr>
            <a:r>
              <a:rPr lang="nl-NL" dirty="0"/>
              <a:t>   &gt; mededelingen 29 januari 2026 per locatie M &amp; MK;</a:t>
            </a:r>
          </a:p>
          <a:p>
            <a:pPr marL="0" indent="0">
              <a:buNone/>
            </a:pPr>
            <a:r>
              <a:rPr lang="nl-NL" dirty="0"/>
              <a:t>* opnemen in de speciale Venae uitgave “Gebouwenbeleid”: 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  &gt; Goedkeuringsbrief bisdom d.d. 04.12.2025;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  &gt; presentatie van vanavond 12.02.2026;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  &gt; zaken die voortkomen uit info- avond 12 febr. ’26.</a:t>
            </a:r>
          </a:p>
          <a:p>
            <a:pPr marL="0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Plannen afspraken met makelaars verkoop kerken en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verder onroerend goed.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Goedkeur bisdom vragen voor contacten met relevante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makelaars.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Starten div. verkoopprocessen voor eind 2026.</a:t>
            </a:r>
          </a:p>
          <a:p>
            <a:pPr marL="0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7527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068EA-CBEC-C9A8-D65D-8741EE69B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/>
          <a:lstStyle/>
          <a:p>
            <a:r>
              <a:rPr lang="nl-NL" dirty="0"/>
              <a:t>Vervolgstappen geloofsgemeenschappen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56C802-6E79-A603-6516-D183226FF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13538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Initiatief binnen alle geloofsgemeenschappen:</a:t>
            </a:r>
          </a:p>
          <a:p>
            <a:pPr marL="0" indent="0">
              <a:buNone/>
            </a:pPr>
            <a:r>
              <a:rPr lang="nl-NL" dirty="0"/>
              <a:t>* M/Z/MK &gt; herinrichten;</a:t>
            </a:r>
          </a:p>
          <a:p>
            <a:pPr marL="0" indent="0">
              <a:buNone/>
            </a:pPr>
            <a:r>
              <a:rPr lang="nl-NL" dirty="0"/>
              <a:t>* S/TA&gt; monitoren en voorbereiden op ev. herinrichting;</a:t>
            </a:r>
          </a:p>
          <a:p>
            <a:pPr marL="0" indent="0">
              <a:buNone/>
            </a:pPr>
            <a:r>
              <a:rPr lang="nl-NL" dirty="0"/>
              <a:t>* Interactie met parochiebestuur (voortgang) en eventuele</a:t>
            </a:r>
          </a:p>
          <a:p>
            <a:pPr marL="0" indent="0">
              <a:buNone/>
            </a:pPr>
            <a:r>
              <a:rPr lang="nl-NL" dirty="0"/>
              <a:t>   verzoeken tot bijstand tijdig richten aan parochiebestuur;  </a:t>
            </a:r>
          </a:p>
          <a:p>
            <a:r>
              <a:rPr lang="nl-NL" dirty="0"/>
              <a:t>Parochiehuis Musselkanaal &gt; beheersplan.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551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EE0AFB-86C0-65BE-8FC8-BCADD17CB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20" y="88777"/>
            <a:ext cx="11016449" cy="603681"/>
          </a:xfrm>
        </p:spPr>
        <p:txBody>
          <a:bodyPr>
            <a:normAutofit fontScale="90000"/>
          </a:bodyPr>
          <a:lstStyle/>
          <a:p>
            <a:br>
              <a:rPr lang="nl-NL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Aanleiding voor deze parochie- infoavond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796E00-06F0-4561-ED98-6D1CA37EA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00" y="763480"/>
            <a:ext cx="11273902" cy="6307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3000" dirty="0">
                <a:solidFill>
                  <a:schemeClr val="accent1">
                    <a:lumMod val="50000"/>
                  </a:schemeClr>
                </a:solidFill>
              </a:rPr>
              <a:t>Vanaf jan. ‘22 Parochiemonitor ingevuld door LR &amp; pb;</a:t>
            </a:r>
          </a:p>
          <a:p>
            <a:pPr marL="0" indent="0">
              <a:buNone/>
            </a:pPr>
            <a:r>
              <a:rPr lang="nl-NL" sz="3000" dirty="0">
                <a:solidFill>
                  <a:schemeClr val="accent1">
                    <a:lumMod val="50000"/>
                  </a:schemeClr>
                </a:solidFill>
              </a:rPr>
              <a:t>Okt. ‘23 brief bisdom </a:t>
            </a:r>
            <a:r>
              <a:rPr lang="nl-NL" sz="3000" dirty="0" err="1">
                <a:solidFill>
                  <a:schemeClr val="accent1">
                    <a:lumMod val="50000"/>
                  </a:schemeClr>
                </a:solidFill>
              </a:rPr>
              <a:t>Geb.beleid</a:t>
            </a:r>
            <a:r>
              <a:rPr lang="nl-NL" sz="3000" dirty="0">
                <a:solidFill>
                  <a:schemeClr val="accent1">
                    <a:lumMod val="50000"/>
                  </a:schemeClr>
                </a:solidFill>
              </a:rPr>
              <a:t> &amp; reactie &lt; 1 dec. ’23;</a:t>
            </a:r>
          </a:p>
          <a:p>
            <a:pPr marL="0" indent="0">
              <a:buNone/>
            </a:pPr>
            <a:r>
              <a:rPr lang="nl-NL" sz="3000" dirty="0">
                <a:solidFill>
                  <a:schemeClr val="accent1">
                    <a:lumMod val="50000"/>
                  </a:schemeClr>
                </a:solidFill>
              </a:rPr>
              <a:t>Nov. ‘23 advies Locatieraden (toelichting sheet 6);    </a:t>
            </a:r>
          </a:p>
          <a:p>
            <a:pPr marL="0" indent="0">
              <a:buNone/>
            </a:pPr>
            <a:r>
              <a:rPr lang="nl-NL" sz="3000" dirty="0">
                <a:solidFill>
                  <a:schemeClr val="accent1">
                    <a:lumMod val="50000"/>
                  </a:schemeClr>
                </a:solidFill>
              </a:rPr>
              <a:t>Parochie infoavond 30 mei ’24;</a:t>
            </a:r>
          </a:p>
          <a:p>
            <a:pPr marL="0" indent="0">
              <a:buNone/>
            </a:pPr>
            <a:r>
              <a:rPr lang="nl-NL" sz="3000" dirty="0">
                <a:solidFill>
                  <a:schemeClr val="accent1">
                    <a:lumMod val="50000"/>
                  </a:schemeClr>
                </a:solidFill>
              </a:rPr>
              <a:t>Dec. ‘24 uitgave Venae “Geb. beleid Stand van zaken”;</a:t>
            </a:r>
          </a:p>
          <a:p>
            <a:pPr marL="0" indent="0">
              <a:buNone/>
            </a:pPr>
            <a:r>
              <a:rPr lang="nl-NL" sz="3000" dirty="0">
                <a:solidFill>
                  <a:schemeClr val="accent1">
                    <a:lumMod val="50000"/>
                  </a:schemeClr>
                </a:solidFill>
              </a:rPr>
              <a:t>Jan. ‘25 alle stukken “Gebouwenbeleid” &gt; bisdom;</a:t>
            </a:r>
          </a:p>
          <a:p>
            <a:pPr marL="0" indent="0">
              <a:buNone/>
            </a:pPr>
            <a:r>
              <a:rPr lang="nl-NL" sz="3000" dirty="0">
                <a:solidFill>
                  <a:schemeClr val="accent1">
                    <a:lumMod val="50000"/>
                  </a:schemeClr>
                </a:solidFill>
              </a:rPr>
              <a:t>Mei ‘25 toelichting pb/bisdom;</a:t>
            </a:r>
          </a:p>
          <a:p>
            <a:pPr marL="0" indent="0">
              <a:buNone/>
            </a:pPr>
            <a:r>
              <a:rPr lang="nl-NL" sz="3000" b="1" dirty="0">
                <a:solidFill>
                  <a:schemeClr val="accent1">
                    <a:lumMod val="50000"/>
                  </a:schemeClr>
                </a:solidFill>
              </a:rPr>
              <a:t>Goedkeuringsbrief bisdom d.d. 04 december 2025;</a:t>
            </a:r>
          </a:p>
          <a:p>
            <a:pPr marL="0" indent="0">
              <a:buNone/>
            </a:pPr>
            <a:r>
              <a:rPr lang="nl-NL" sz="3000" dirty="0">
                <a:solidFill>
                  <a:schemeClr val="accent1">
                    <a:lumMod val="50000"/>
                  </a:schemeClr>
                </a:solidFill>
              </a:rPr>
              <a:t>Brief wordt afgedrukt in </a:t>
            </a:r>
            <a:r>
              <a:rPr lang="nl-NL" sz="3000" dirty="0" err="1">
                <a:solidFill>
                  <a:schemeClr val="accent1">
                    <a:lumMod val="50000"/>
                  </a:schemeClr>
                </a:solidFill>
              </a:rPr>
              <a:t>spec</a:t>
            </a:r>
            <a:r>
              <a:rPr lang="nl-NL" sz="3000" dirty="0">
                <a:solidFill>
                  <a:schemeClr val="accent1">
                    <a:lumMod val="50000"/>
                  </a:schemeClr>
                </a:solidFill>
              </a:rPr>
              <a:t>. Venae Gebouwenbeleid; </a:t>
            </a:r>
          </a:p>
          <a:p>
            <a:pPr marL="0" indent="0">
              <a:buNone/>
            </a:pPr>
            <a:r>
              <a:rPr lang="nl-NL" sz="3000" dirty="0">
                <a:solidFill>
                  <a:schemeClr val="accent1">
                    <a:lumMod val="50000"/>
                  </a:schemeClr>
                </a:solidFill>
              </a:rPr>
              <a:t>29 Januari bijeenkomsten te Musselkanaal en Kopstukken;</a:t>
            </a:r>
          </a:p>
          <a:p>
            <a:pPr marL="0" indent="0">
              <a:buNone/>
            </a:pPr>
            <a:r>
              <a:rPr lang="nl-NL" sz="3000" dirty="0">
                <a:solidFill>
                  <a:schemeClr val="accent1">
                    <a:lumMod val="50000"/>
                  </a:schemeClr>
                </a:solidFill>
              </a:rPr>
              <a:t>En nu hier…..</a:t>
            </a:r>
          </a:p>
          <a:p>
            <a:pPr marL="0" indent="0">
              <a:buNone/>
            </a:pPr>
            <a:r>
              <a:rPr lang="nl-NL" sz="3000" dirty="0">
                <a:solidFill>
                  <a:schemeClr val="accent1">
                    <a:lumMod val="50000"/>
                  </a:schemeClr>
                </a:solidFill>
              </a:rPr>
              <a:t>	     Alle voorgaande/komende activiteiten:</a:t>
            </a:r>
          </a:p>
          <a:p>
            <a:pPr marL="0" indent="0">
              <a:buNone/>
            </a:pPr>
            <a:r>
              <a:rPr lang="nl-NL" sz="3000" b="1" dirty="0">
                <a:solidFill>
                  <a:schemeClr val="accent1">
                    <a:lumMod val="50000"/>
                  </a:schemeClr>
                </a:solidFill>
              </a:rPr>
              <a:t>          zo lang mogelijk vieren sacramenten in PHK</a:t>
            </a:r>
          </a:p>
          <a:p>
            <a:pPr marL="0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4342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FC0904-0304-635A-F899-19F2C96D0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Afsluiting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A79A0A-CC08-79E1-0275-1E5A14B29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Door pastoor Deuling</a:t>
            </a:r>
          </a:p>
        </p:txBody>
      </p:sp>
    </p:spTree>
    <p:extLst>
      <p:ext uri="{BB962C8B-B14F-4D97-AF65-F5344CB8AC3E}">
        <p14:creationId xmlns:p14="http://schemas.microsoft.com/office/powerpoint/2010/main" val="3714079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FD06BE-DEE8-72B9-055F-8BC0E0AB8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Vieringen tot 01.01.2027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EC0D18E-81A0-F168-AD5B-86B0E9308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0316" y="1915272"/>
            <a:ext cx="5249625" cy="4351338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ED5AF4B0-5039-A8FC-0B2D-9F69D41D1E03}"/>
              </a:ext>
            </a:extLst>
          </p:cNvPr>
          <p:cNvSpPr/>
          <p:nvPr/>
        </p:nvSpPr>
        <p:spPr>
          <a:xfrm>
            <a:off x="3648634" y="4615889"/>
            <a:ext cx="519953" cy="49754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C0B5EC67-A4C5-5000-3095-495DD2473038}"/>
              </a:ext>
            </a:extLst>
          </p:cNvPr>
          <p:cNvSpPr/>
          <p:nvPr/>
        </p:nvSpPr>
        <p:spPr>
          <a:xfrm>
            <a:off x="4231341" y="3581400"/>
            <a:ext cx="546847" cy="51995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15DEED36-A3FA-8EB6-983F-D4A5BE2E21E1}"/>
              </a:ext>
            </a:extLst>
          </p:cNvPr>
          <p:cNvSpPr/>
          <p:nvPr/>
        </p:nvSpPr>
        <p:spPr>
          <a:xfrm>
            <a:off x="4285128" y="4706471"/>
            <a:ext cx="2115672" cy="156013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C8189FBE-C50B-DE25-4FA7-033ACEABED91}"/>
              </a:ext>
            </a:extLst>
          </p:cNvPr>
          <p:cNvSpPr/>
          <p:nvPr/>
        </p:nvSpPr>
        <p:spPr>
          <a:xfrm>
            <a:off x="3218329" y="3845859"/>
            <a:ext cx="829235" cy="76503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BA19CA1B-729D-A2DB-719C-38AD1E9D76BA}"/>
              </a:ext>
            </a:extLst>
          </p:cNvPr>
          <p:cNvSpPr/>
          <p:nvPr/>
        </p:nvSpPr>
        <p:spPr>
          <a:xfrm>
            <a:off x="1837766" y="1915273"/>
            <a:ext cx="1936376" cy="128512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069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EB202D-1027-A022-717B-500CD48D2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Vieringen per 01.01.2027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AF90091-A2BB-2791-1DD7-DC4DF054F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3022" y="1873623"/>
            <a:ext cx="5249625" cy="4351338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A3922AF6-2CC0-DD57-2D47-80077BFC5302}"/>
              </a:ext>
            </a:extLst>
          </p:cNvPr>
          <p:cNvSpPr/>
          <p:nvPr/>
        </p:nvSpPr>
        <p:spPr>
          <a:xfrm>
            <a:off x="4706471" y="4885765"/>
            <a:ext cx="1882587" cy="134498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7353D8BB-8409-201C-937A-0A9DEB753DD6}"/>
              </a:ext>
            </a:extLst>
          </p:cNvPr>
          <p:cNvSpPr/>
          <p:nvPr/>
        </p:nvSpPr>
        <p:spPr>
          <a:xfrm>
            <a:off x="3802882" y="3429000"/>
            <a:ext cx="1916599" cy="157330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619F0CE8-823B-6F80-FFE6-BEEA8820BC13}"/>
              </a:ext>
            </a:extLst>
          </p:cNvPr>
          <p:cNvSpPr/>
          <p:nvPr/>
        </p:nvSpPr>
        <p:spPr>
          <a:xfrm>
            <a:off x="2357718" y="1867832"/>
            <a:ext cx="2026023" cy="149393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1576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D80E14-96A2-7329-72B4-6F1152FAD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506" y="365126"/>
            <a:ext cx="10466294" cy="921218"/>
          </a:xfrm>
        </p:spPr>
        <p:txBody>
          <a:bodyPr/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Gesloten kerken per 1 januari 2027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C0A544-0B99-90B4-F4DF-1CD6B55DC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3" y="1299882"/>
            <a:ext cx="9063318" cy="5307106"/>
          </a:xfrm>
        </p:spPr>
        <p:txBody>
          <a:bodyPr>
            <a:normAutofit/>
          </a:bodyPr>
          <a:lstStyle/>
          <a:p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sz="1800" b="1" dirty="0">
                <a:solidFill>
                  <a:schemeClr val="accent1">
                    <a:lumMod val="50000"/>
                  </a:schemeClr>
                </a:solidFill>
              </a:rPr>
              <a:t>H. Antonius van Padua – Musselkanaal</a:t>
            </a:r>
          </a:p>
          <a:p>
            <a:endParaRPr lang="nl-NL" sz="18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nl-NL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NL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NL" b="1" dirty="0" err="1">
                <a:solidFill>
                  <a:schemeClr val="accent1">
                    <a:lumMod val="50000"/>
                  </a:schemeClr>
                </a:solidFill>
              </a:rPr>
              <a:t>Info-avonden</a:t>
            </a:r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 29 januari jl.</a:t>
            </a:r>
          </a:p>
          <a:p>
            <a:endParaRPr lang="nl-NL" sz="18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nl-NL" sz="18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nl-NL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sz="1800" b="1" dirty="0">
                <a:solidFill>
                  <a:schemeClr val="accent1">
                    <a:lumMod val="50000"/>
                  </a:schemeClr>
                </a:solidFill>
              </a:rPr>
              <a:t>Onze Lieve Vrouw van Lourdes – Mussel Kopstukken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7FECD98-F38E-9C16-3BD3-DF75D95D9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734" y="1308664"/>
            <a:ext cx="3559269" cy="237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0B85ED53-3F3E-E245-03F5-8A857E61F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377" y="4196487"/>
            <a:ext cx="2995626" cy="207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693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780C7-8275-A62C-7C79-40DA23ADD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41" y="365125"/>
            <a:ext cx="11084859" cy="1325563"/>
          </a:xfrm>
        </p:spPr>
        <p:txBody>
          <a:bodyPr/>
          <a:lstStyle/>
          <a:p>
            <a:r>
              <a:rPr lang="nl-NL" sz="3600" dirty="0">
                <a:solidFill>
                  <a:schemeClr val="accent1">
                    <a:lumMod val="50000"/>
                  </a:schemeClr>
                </a:solidFill>
              </a:rPr>
              <a:t>Toelichting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op sluitingen per 1 januari 2027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9050B1-50CB-33BE-CCDD-A80341009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1" y="1825625"/>
            <a:ext cx="11084859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Advies voorzitters toenmalige </a:t>
            </a:r>
            <a:r>
              <a:rPr lang="nl-NL" dirty="0" err="1">
                <a:solidFill>
                  <a:schemeClr val="accent1">
                    <a:lumMod val="50000"/>
                  </a:schemeClr>
                </a:solidFill>
              </a:rPr>
              <a:t>LR’en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d.d. 26 nov. ‘23: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* gefaseerd aantal gebouwen sluiten;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* 1</a:t>
            </a:r>
            <a:r>
              <a:rPr lang="nl-NL" baseline="300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ronde &gt; 2 gebouwen en daarna &gt; per keer 1;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*  fasering &gt; parochianen </a:t>
            </a:r>
            <a:r>
              <a:rPr lang="nl-NL" dirty="0"/>
              <a:t>de gelegenheid geven  tot</a:t>
            </a:r>
          </a:p>
          <a:p>
            <a:pPr marL="0" indent="0">
              <a:buNone/>
            </a:pPr>
            <a:r>
              <a:rPr lang="nl-NL" dirty="0"/>
              <a:t>		oriëntatie in andere locatie,</a:t>
            </a:r>
          </a:p>
          <a:p>
            <a:pPr marL="0" indent="0">
              <a:buNone/>
            </a:pPr>
            <a:r>
              <a:rPr lang="nl-NL" dirty="0"/>
              <a:t>                         &gt; Stadskanaal en Ter Apel interactie met</a:t>
            </a:r>
          </a:p>
          <a:p>
            <a:pPr marL="0" indent="0">
              <a:buNone/>
            </a:pPr>
            <a:r>
              <a:rPr lang="nl-NL" dirty="0"/>
              <a:t>                            naburige parochies. </a:t>
            </a: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Aanvullende besproken &gt;  binnenste en buitenste kerken</a:t>
            </a:r>
          </a:p>
        </p:txBody>
      </p:sp>
    </p:spTree>
    <p:extLst>
      <p:ext uri="{BB962C8B-B14F-4D97-AF65-F5344CB8AC3E}">
        <p14:creationId xmlns:p14="http://schemas.microsoft.com/office/powerpoint/2010/main" val="3804029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1F4827-C2B1-184D-6524-9AF9B22F2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06" y="392019"/>
            <a:ext cx="11075894" cy="1325563"/>
          </a:xfrm>
        </p:spPr>
        <p:txBody>
          <a:bodyPr/>
          <a:lstStyle/>
          <a:p>
            <a:r>
              <a:rPr lang="nl-NL" sz="3600" dirty="0">
                <a:solidFill>
                  <a:schemeClr val="accent1">
                    <a:lumMod val="50000"/>
                  </a:schemeClr>
                </a:solidFill>
              </a:rPr>
              <a:t>Toelichting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op sluitingen per 1 januari 2027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D12C88-109F-1996-E736-83B07A074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07" y="1825625"/>
            <a:ext cx="110758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N.a.v. bespreking met bisdom mei ’25 &gt; advies par. bestuur:</a:t>
            </a:r>
          </a:p>
          <a:p>
            <a:pPr marL="0" indent="0">
              <a:buNone/>
            </a:pPr>
            <a:r>
              <a:rPr lang="nl-NL" dirty="0"/>
              <a:t>* voorstel (=LR) &gt; verkoop gefaseerd 4 kerken exclusief</a:t>
            </a:r>
          </a:p>
          <a:p>
            <a:pPr marL="0" indent="0">
              <a:buNone/>
            </a:pPr>
            <a:r>
              <a:rPr lang="nl-NL" dirty="0"/>
              <a:t>   St. Joseph te Zandberg (par. moederkerk);</a:t>
            </a:r>
          </a:p>
          <a:p>
            <a:pPr marL="0" indent="0">
              <a:buNone/>
            </a:pPr>
            <a:r>
              <a:rPr lang="nl-NL" dirty="0"/>
              <a:t>* verkoop div. gronden, St. Luciagebouw en Parcival;</a:t>
            </a:r>
          </a:p>
          <a:p>
            <a:pPr marL="0" indent="0">
              <a:buNone/>
            </a:pPr>
            <a:r>
              <a:rPr lang="nl-NL" dirty="0"/>
              <a:t>* beheersplan voor Parochiehuizen M. en T. A.</a:t>
            </a:r>
          </a:p>
          <a:p>
            <a:pPr marL="0" indent="0">
              <a:buNone/>
            </a:pPr>
            <a:r>
              <a:rPr lang="nl-NL" dirty="0"/>
              <a:t>    “voor en door parochianen!”.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3951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00CCD-C6D2-C4A0-1A4E-FE8EC7CC7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71" y="365125"/>
            <a:ext cx="11066929" cy="1325563"/>
          </a:xfrm>
        </p:spPr>
        <p:txBody>
          <a:bodyPr/>
          <a:lstStyle/>
          <a:p>
            <a:r>
              <a:rPr lang="nl-NL" sz="3600" dirty="0">
                <a:solidFill>
                  <a:schemeClr val="accent1">
                    <a:lumMod val="50000"/>
                  </a:schemeClr>
                </a:solidFill>
              </a:rPr>
              <a:t>Toelichting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op sluitingen per 1 januari 2027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032A8B-DDDA-A091-ACC8-18D8FED99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871" y="1825625"/>
            <a:ext cx="1106692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>
                <a:solidFill>
                  <a:schemeClr val="accent1">
                    <a:lumMod val="50000"/>
                  </a:schemeClr>
                </a:solidFill>
              </a:rPr>
              <a:t>Goedkeuringsbrief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bisdom d.d. 04 december 2025:</a:t>
            </a:r>
          </a:p>
          <a:p>
            <a:pPr marL="0" indent="0">
              <a:buNone/>
            </a:pPr>
            <a:r>
              <a:rPr lang="nl-NL" dirty="0"/>
              <a:t>* </a:t>
            </a:r>
            <a:r>
              <a:rPr lang="nl-NL" u="sng" dirty="0"/>
              <a:t>kerken</a:t>
            </a:r>
            <a:r>
              <a:rPr lang="nl-NL" dirty="0"/>
              <a:t> te Musselkanaal en Mussel Kopstukken</a:t>
            </a:r>
          </a:p>
          <a:p>
            <a:pPr marL="0" indent="0">
              <a:buNone/>
            </a:pPr>
            <a:r>
              <a:rPr lang="nl-NL" dirty="0"/>
              <a:t>   verkoopproces starten uiterlijk eind 2027;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Jan ’26 &gt; pb/bisdom &gt; vieringen stoppen per 1 januari ’27:</a:t>
            </a:r>
          </a:p>
          <a:p>
            <a:pPr marL="0" indent="0">
              <a:buNone/>
            </a:pPr>
            <a:r>
              <a:rPr lang="nl-NL" dirty="0"/>
              <a:t>* aanzetten tot herinrichting geloofsgemeenschap;</a:t>
            </a:r>
          </a:p>
          <a:p>
            <a:pPr marL="0" indent="0">
              <a:buNone/>
            </a:pPr>
            <a:r>
              <a:rPr lang="nl-NL" dirty="0"/>
              <a:t>* snellere verkoop mogelijk qua beschikbaarheid kerk;</a:t>
            </a:r>
          </a:p>
          <a:p>
            <a:pPr marL="0" indent="0">
              <a:buNone/>
            </a:pPr>
            <a:r>
              <a:rPr lang="nl-NL" dirty="0"/>
              <a:t>* kosten.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8064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E73C36-9018-839F-2F10-545716CC3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11049000" cy="1325563"/>
          </a:xfrm>
        </p:spPr>
        <p:txBody>
          <a:bodyPr/>
          <a:lstStyle/>
          <a:p>
            <a:r>
              <a:rPr lang="nl-NL" sz="3600" dirty="0">
                <a:solidFill>
                  <a:schemeClr val="accent1">
                    <a:lumMod val="50000"/>
                  </a:schemeClr>
                </a:solidFill>
              </a:rPr>
              <a:t>Toelichting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op sluitingen per 1 januari 2027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EBE021-6892-6A94-B54F-B48B1D8B9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5625"/>
            <a:ext cx="110490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Sluiting betekent: geen vieringen meer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Onttrekking aan de eredienst op dag van verkoop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(na Decreet Bisschop en bij notariële akte)</a:t>
            </a: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Vieringen incl. uitvaartvieringen in andere 3 kerken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Begrafenis op eigen begraafplaats (onveranderlijk) 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Geloofsgemeenschap Musselkanaal, Zandberg en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Mussel Kopstukken </a:t>
            </a:r>
            <a:r>
              <a:rPr lang="nl-NL" u="sng" dirty="0">
                <a:solidFill>
                  <a:schemeClr val="accent1">
                    <a:lumMod val="50000"/>
                  </a:schemeClr>
                </a:solidFill>
              </a:rPr>
              <a:t>herinrichten;</a:t>
            </a: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061313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1109</Words>
  <Application>Microsoft Office PowerPoint</Application>
  <PresentationFormat>Breedbeeld</PresentationFormat>
  <Paragraphs>189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Kantoorthema</vt:lpstr>
      <vt:lpstr>Parochie- infoavond 12 februari 2026</vt:lpstr>
      <vt:lpstr> Aanleiding voor deze parochie- infoavond </vt:lpstr>
      <vt:lpstr>Vieringen tot 01.01.2027</vt:lpstr>
      <vt:lpstr>Vieringen per 01.01.2027</vt:lpstr>
      <vt:lpstr>Gesloten kerken per 1 januari 2027</vt:lpstr>
      <vt:lpstr>Toelichting op sluitingen per 1 januari 2027</vt:lpstr>
      <vt:lpstr>Toelichting op sluitingen per 1 januari 2027</vt:lpstr>
      <vt:lpstr>Toelichting op sluitingen per 1 januari 2027</vt:lpstr>
      <vt:lpstr>Toelichting op sluitingen per 1 januari 2027</vt:lpstr>
      <vt:lpstr>Open kerken per 1 januari 2027</vt:lpstr>
      <vt:lpstr> Toelichting open kerken per 1 januari 2027 </vt:lpstr>
      <vt:lpstr>Toelichting herinrichting geloofsgem.</vt:lpstr>
      <vt:lpstr>Verkoop panden en gronden</vt:lpstr>
      <vt:lpstr> Beheersplan Parochiehuis Musselkanaal </vt:lpstr>
      <vt:lpstr>Financiën</vt:lpstr>
      <vt:lpstr>Pauze</vt:lpstr>
      <vt:lpstr>Vragen</vt:lpstr>
      <vt:lpstr>Vervolgstappen parochiebestuur</vt:lpstr>
      <vt:lpstr>Vervolgstappen geloofsgemeenschappen</vt:lpstr>
      <vt:lpstr>Afsluiting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Arends, Vincent</dc:creator>
  <cp:lastModifiedBy>Henk Pruim</cp:lastModifiedBy>
  <cp:revision>70</cp:revision>
  <dcterms:created xsi:type="dcterms:W3CDTF">2026-01-27T19:52:40Z</dcterms:created>
  <dcterms:modified xsi:type="dcterms:W3CDTF">2026-02-12T10:42:16Z</dcterms:modified>
</cp:coreProperties>
</file>